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embeddedFontLst>
    <p:embeddedFont>
      <p:font typeface="Garamond" panose="02020404030301010803" pitchFamily="18" charset="0"/>
      <p:regular r:id="rId13"/>
      <p:bold r:id="rId14"/>
      <p:italic r:id="rId15"/>
    </p:embeddedFont>
    <p:embeddedFont>
      <p:font typeface="GRVBKO+CourierNewPSMT" panose="020B0604020202020204"/>
      <p:regular r:id="rId16"/>
    </p:embeddedFont>
    <p:embeddedFont>
      <p:font typeface="IPDMLU+ArialMT" panose="020B0604020202020204"/>
      <p:regular r:id="rId17"/>
    </p:embeddedFont>
    <p:embeddedFont>
      <p:font typeface="KFEQSU+Arial-BoldMT" panose="020B0604020202020204"/>
      <p:regular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E09EB-195E-DAC0-314C-2BD07BB10E95}" v="9" dt="2024-10-31T07:47:11.954"/>
    <p1510:client id="{AB594607-E162-CB89-013D-D15956B12629}" v="95" dt="2024-10-31T07:50:36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Pérez" userId="S::mperez@rubricatus.org::4ccd24f5-50ab-411d-86b0-ca4431571e20" providerId="AD" clId="Web-{1F6E09EB-195E-DAC0-314C-2BD07BB10E95}"/>
    <pc:docChg chg="modSld">
      <pc:chgData name="Marta Pérez" userId="S::mperez@rubricatus.org::4ccd24f5-50ab-411d-86b0-ca4431571e20" providerId="AD" clId="Web-{1F6E09EB-195E-DAC0-314C-2BD07BB10E95}" dt="2024-10-31T07:47:09.532" v="5" actId="20577"/>
      <pc:docMkLst>
        <pc:docMk/>
      </pc:docMkLst>
      <pc:sldChg chg="modSp">
        <pc:chgData name="Marta Pérez" userId="S::mperez@rubricatus.org::4ccd24f5-50ab-411d-86b0-ca4431571e20" providerId="AD" clId="Web-{1F6E09EB-195E-DAC0-314C-2BD07BB10E95}" dt="2024-10-31T07:47:09.532" v="5" actId="20577"/>
        <pc:sldMkLst>
          <pc:docMk/>
          <pc:sldMk cId="0" sldId="258"/>
        </pc:sldMkLst>
        <pc:spChg chg="mod">
          <ac:chgData name="Marta Pérez" userId="S::mperez@rubricatus.org::4ccd24f5-50ab-411d-86b0-ca4431571e20" providerId="AD" clId="Web-{1F6E09EB-195E-DAC0-314C-2BD07BB10E95}" dt="2024-10-31T07:47:09.532" v="5" actId="20577"/>
          <ac:spMkLst>
            <pc:docMk/>
            <pc:sldMk cId="0" sldId="258"/>
            <ac:spMk id="4" creationId="{00000000-0000-0000-0000-000000000000}"/>
          </ac:spMkLst>
        </pc:spChg>
      </pc:sldChg>
    </pc:docChg>
  </pc:docChgLst>
  <pc:docChgLst>
    <pc:chgData name="Marta Pérez" userId="S::mperez@rubricatus.org::4ccd24f5-50ab-411d-86b0-ca4431571e20" providerId="AD" clId="Web-{AB594607-E162-CB89-013D-D15956B12629}"/>
    <pc:docChg chg="modSld">
      <pc:chgData name="Marta Pérez" userId="S::mperez@rubricatus.org::4ccd24f5-50ab-411d-86b0-ca4431571e20" providerId="AD" clId="Web-{AB594607-E162-CB89-013D-D15956B12629}" dt="2024-10-31T07:50:36.397" v="59" actId="20577"/>
      <pc:docMkLst>
        <pc:docMk/>
      </pc:docMkLst>
      <pc:sldChg chg="modSp">
        <pc:chgData name="Marta Pérez" userId="S::mperez@rubricatus.org::4ccd24f5-50ab-411d-86b0-ca4431571e20" providerId="AD" clId="Web-{AB594607-E162-CB89-013D-D15956B12629}" dt="2024-10-31T07:50:36.397" v="59" actId="20577"/>
        <pc:sldMkLst>
          <pc:docMk/>
          <pc:sldMk cId="0" sldId="258"/>
        </pc:sldMkLst>
        <pc:spChg chg="mod">
          <ac:chgData name="Marta Pérez" userId="S::mperez@rubricatus.org::4ccd24f5-50ab-411d-86b0-ca4431571e20" providerId="AD" clId="Web-{AB594607-E162-CB89-013D-D15956B12629}" dt="2024-10-31T07:50:17.975" v="5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rta Pérez" userId="S::mperez@rubricatus.org::4ccd24f5-50ab-411d-86b0-ca4431571e20" providerId="AD" clId="Web-{AB594607-E162-CB89-013D-D15956B12629}" dt="2024-10-31T07:50:36.397" v="59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rta Pérez" userId="S::mperez@rubricatus.org::4ccd24f5-50ab-411d-86b0-ca4431571e20" providerId="AD" clId="Web-{AB594607-E162-CB89-013D-D15956B12629}" dt="2024-10-31T07:50:29.459" v="55" actId="20577"/>
          <ac:spMkLst>
            <pc:docMk/>
            <pc:sldMk cId="0" sldId="25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4741" y="2451369"/>
            <a:ext cx="1978494" cy="1306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14"/>
              </a:lnSpc>
              <a:spcBef>
                <a:spcPts val="0"/>
              </a:spcBef>
              <a:spcAft>
                <a:spcPts val="0"/>
              </a:spcAft>
            </a:pPr>
            <a:r>
              <a:rPr sz="4050" b="1" spc="166" dirty="0">
                <a:solidFill>
                  <a:srgbClr val="009136"/>
                </a:solidFill>
                <a:latin typeface="KFEQSU+Arial-BoldMT"/>
                <a:cs typeface="KFEQSU+Arial-BoldMT"/>
              </a:rPr>
              <a:t>2024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448" y="2479944"/>
            <a:ext cx="5473112" cy="1306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14"/>
              </a:lnSpc>
              <a:spcBef>
                <a:spcPts val="0"/>
              </a:spcBef>
              <a:spcAft>
                <a:spcPts val="0"/>
              </a:spcAft>
            </a:pPr>
            <a:r>
              <a:rPr sz="4050" b="1" spc="166" dirty="0">
                <a:solidFill>
                  <a:srgbClr val="398661"/>
                </a:solidFill>
                <a:latin typeface="KFEQSU+Arial-BoldMT"/>
                <a:cs typeface="KFEQSU+Arial-BoldMT"/>
              </a:rPr>
              <a:t>16-24</a:t>
            </a:r>
            <a:r>
              <a:rPr sz="4050" b="1" spc="164" dirty="0">
                <a:solidFill>
                  <a:srgbClr val="398661"/>
                </a:solidFill>
                <a:latin typeface="KFEQSU+Arial-BoldMT"/>
                <a:cs typeface="KFEQSU+Arial-BoldMT"/>
              </a:rPr>
              <a:t> </a:t>
            </a:r>
            <a:r>
              <a:rPr sz="4050" b="1" spc="163" dirty="0">
                <a:solidFill>
                  <a:srgbClr val="398661"/>
                </a:solidFill>
                <a:latin typeface="KFEQSU+Arial-BoldMT"/>
                <a:cs typeface="KFEQSU+Arial-BoldMT"/>
              </a:rPr>
              <a:t>NOVEMBRE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911" y="1115518"/>
            <a:ext cx="5678645" cy="2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1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BENEFICIS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8692" y="2711727"/>
            <a:ext cx="5603733" cy="135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Estalviar el residu que genera</a:t>
            </a:r>
          </a:p>
          <a:p>
            <a:pPr marL="0" marR="0">
              <a:lnSpc>
                <a:spcPts val="2823"/>
              </a:lnSpc>
              <a:spcBef>
                <a:spcPts val="966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l’excedent alimentari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8692" y="4128834"/>
            <a:ext cx="6787956" cy="135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Difusió a mitjans locals i XXSS de la</a:t>
            </a:r>
          </a:p>
          <a:p>
            <a:pPr marL="0" marR="0">
              <a:lnSpc>
                <a:spcPts val="2823"/>
              </a:lnSpc>
              <a:spcBef>
                <a:spcPts val="966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col·laboració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8692" y="5545943"/>
            <a:ext cx="6325541" cy="872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Sensibilització del públic objectiu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8692" y="6486800"/>
            <a:ext cx="7077552" cy="1835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Consolidar el model de sostenibilitat</a:t>
            </a:r>
          </a:p>
          <a:p>
            <a:pPr marL="0" marR="0">
              <a:lnSpc>
                <a:spcPts val="2823"/>
              </a:lnSpc>
              <a:spcBef>
                <a:spcPts val="966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alimentària al sector de la restauració</a:t>
            </a:r>
          </a:p>
          <a:p>
            <a:pPr marL="0" marR="0">
              <a:lnSpc>
                <a:spcPts val="2823"/>
              </a:lnSpc>
              <a:spcBef>
                <a:spcPts val="966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local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8692" y="8380159"/>
            <a:ext cx="7273595" cy="1354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Reducció a mig termini de les taxes de</a:t>
            </a:r>
          </a:p>
          <a:p>
            <a:pPr marL="0" marR="0">
              <a:lnSpc>
                <a:spcPts val="2823"/>
              </a:lnSpc>
              <a:spcBef>
                <a:spcPts val="966"/>
              </a:spcBef>
              <a:spcAft>
                <a:spcPts val="0"/>
              </a:spcAft>
            </a:pPr>
            <a:r>
              <a:rPr sz="2700" b="1" dirty="0">
                <a:solidFill>
                  <a:srgbClr val="242323"/>
                </a:solidFill>
                <a:latin typeface="KFEQSU+Arial-BoldMT"/>
                <a:cs typeface="KFEQSU+Arial-BoldMT"/>
              </a:rPr>
              <a:t>residus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937" y="2690022"/>
            <a:ext cx="8538215" cy="3778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402" marR="0">
              <a:lnSpc>
                <a:spcPts val="8304"/>
              </a:lnSpc>
              <a:spcBef>
                <a:spcPts val="0"/>
              </a:spcBef>
              <a:spcAft>
                <a:spcPts val="0"/>
              </a:spcAft>
            </a:pPr>
            <a:r>
              <a:rPr sz="7950" spc="10" dirty="0">
                <a:solidFill>
                  <a:srgbClr val="000000"/>
                </a:solidFill>
                <a:latin typeface="IPDMLU+ArialMT"/>
                <a:cs typeface="IPDMLU+ArialMT"/>
              </a:rPr>
              <a:t>SUMEM</a:t>
            </a:r>
          </a:p>
          <a:p>
            <a:pPr marL="0" marR="0">
              <a:lnSpc>
                <a:spcPts val="8304"/>
              </a:lnSpc>
              <a:spcBef>
                <a:spcPts val="1219"/>
              </a:spcBef>
              <a:spcAft>
                <a:spcPts val="0"/>
              </a:spcAft>
            </a:pPr>
            <a:r>
              <a:rPr sz="7950" dirty="0">
                <a:solidFill>
                  <a:srgbClr val="398661"/>
                </a:solidFill>
                <a:latin typeface="IPDMLU+ArialMT"/>
                <a:cs typeface="IPDMLU+ArialMT"/>
              </a:rPr>
              <a:t>PER RESTAR?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3355" y="5339878"/>
            <a:ext cx="2138509" cy="75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2350" b="1" spc="38" dirty="0">
                <a:solidFill>
                  <a:srgbClr val="FFFFFF"/>
                </a:solidFill>
                <a:latin typeface="KFEQSU+Arial-BoldMT"/>
                <a:cs typeface="KFEQSU+Arial-BoldMT"/>
              </a:rPr>
              <a:t>CONTACTE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1448" y="6209100"/>
            <a:ext cx="5607935" cy="67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IPDMLU+ArialMT"/>
                <a:cs typeface="IPDMLU+ArialMT"/>
              </a:rPr>
              <a:t>•</a:t>
            </a:r>
            <a:r>
              <a:rPr sz="2100" spc="446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RODRIGO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GARCIA,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Cap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4" dirty="0">
                <a:solidFill>
                  <a:srgbClr val="000000"/>
                </a:solidFill>
                <a:latin typeface="KFEQSU+Arial-BoldMT"/>
                <a:cs typeface="KFEQSU+Arial-BoldMT"/>
              </a:rPr>
              <a:t>de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1" dirty="0">
                <a:solidFill>
                  <a:srgbClr val="000000"/>
                </a:solidFill>
                <a:latin typeface="KFEQSU+Arial-BoldMT"/>
                <a:cs typeface="KFEQSU+Arial-BoldMT"/>
              </a:rPr>
              <a:t>Projectes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9742" y="6656316"/>
            <a:ext cx="4694084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spc="60" dirty="0">
                <a:solidFill>
                  <a:srgbClr val="000000"/>
                </a:solidFill>
                <a:latin typeface="GRVBKO+CourierNewPSMT"/>
                <a:cs typeface="GRVBKO+CourierNewPSMT"/>
              </a:rPr>
              <a:t>rgarcia@rubricatus.or</a:t>
            </a:r>
            <a:r>
              <a:rPr sz="2000" dirty="0">
                <a:solidFill>
                  <a:srgbClr val="000000"/>
                </a:solidFill>
                <a:latin typeface="GRVBKO+CourierNewPSMT"/>
                <a:cs typeface="GRVBKO+CourierNewPSMT"/>
              </a:rPr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1448" y="7525864"/>
            <a:ext cx="7256245" cy="67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IPDMLU+ArialMT"/>
                <a:cs typeface="IPDMLU+ArialMT"/>
              </a:rPr>
              <a:t>•</a:t>
            </a:r>
            <a:r>
              <a:rPr sz="2100" spc="446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2050" b="1" spc="13" dirty="0">
                <a:solidFill>
                  <a:srgbClr val="000000"/>
                </a:solidFill>
                <a:latin typeface="KFEQSU+Arial-BoldMT"/>
                <a:cs typeface="KFEQSU+Arial-BoldMT"/>
              </a:rPr>
              <a:t>CELIA</a:t>
            </a:r>
            <a:r>
              <a:rPr sz="2050" b="1" spc="10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7" dirty="0">
                <a:solidFill>
                  <a:srgbClr val="000000"/>
                </a:solidFill>
                <a:latin typeface="KFEQSU+Arial-BoldMT"/>
                <a:cs typeface="KFEQSU+Arial-BoldMT"/>
              </a:rPr>
              <a:t>SEGURA,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Cap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4" dirty="0">
                <a:solidFill>
                  <a:srgbClr val="000000"/>
                </a:solidFill>
                <a:latin typeface="KFEQSU+Arial-BoldMT"/>
                <a:cs typeface="KFEQSU+Arial-BoldMT"/>
              </a:rPr>
              <a:t>de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2" dirty="0">
                <a:solidFill>
                  <a:srgbClr val="000000"/>
                </a:solidFill>
                <a:latin typeface="KFEQSU+Arial-BoldMT"/>
                <a:cs typeface="KFEQSU+Arial-BoldMT"/>
              </a:rPr>
              <a:t>Restauració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4" dirty="0">
                <a:solidFill>
                  <a:srgbClr val="000000"/>
                </a:solidFill>
                <a:latin typeface="KFEQSU+Arial-BoldMT"/>
                <a:cs typeface="KFEQSU+Arial-BoldMT"/>
              </a:rPr>
              <a:t>del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2" dirty="0">
                <a:solidFill>
                  <a:srgbClr val="000000"/>
                </a:solidFill>
                <a:latin typeface="KFEQSU+Arial-BoldMT"/>
                <a:cs typeface="KFEQSU+Arial-BoldMT"/>
              </a:rPr>
              <a:t>Sagnier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7090" y="7984514"/>
            <a:ext cx="403977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spc="60" dirty="0">
                <a:solidFill>
                  <a:srgbClr val="000000"/>
                </a:solidFill>
                <a:latin typeface="GRVBKO+CourierNewPSMT"/>
                <a:cs typeface="GRVBKO+CourierNewPSMT"/>
              </a:rPr>
              <a:t>csegura@rubricatus.org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1448" y="8864125"/>
            <a:ext cx="7658656" cy="67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IPDMLU+ArialMT"/>
                <a:cs typeface="IPDMLU+ArialMT"/>
              </a:rPr>
              <a:t>•</a:t>
            </a:r>
            <a:r>
              <a:rPr sz="2100" spc="446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2050" b="1" spc="18" dirty="0">
                <a:solidFill>
                  <a:srgbClr val="000000"/>
                </a:solidFill>
                <a:latin typeface="KFEQSU+Arial-BoldMT"/>
                <a:cs typeface="KFEQSU+Arial-BoldMT"/>
              </a:rPr>
              <a:t>RAÚL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7" dirty="0">
                <a:solidFill>
                  <a:srgbClr val="000000"/>
                </a:solidFill>
                <a:latin typeface="KFEQSU+Arial-BoldMT"/>
                <a:cs typeface="KFEQSU+Arial-BoldMT"/>
              </a:rPr>
              <a:t>PUNZANO,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Cap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4" dirty="0">
                <a:solidFill>
                  <a:srgbClr val="000000"/>
                </a:solidFill>
                <a:latin typeface="KFEQSU+Arial-BoldMT"/>
                <a:cs typeface="KFEQSU+Arial-BoldMT"/>
              </a:rPr>
              <a:t>de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2" dirty="0">
                <a:solidFill>
                  <a:srgbClr val="000000"/>
                </a:solidFill>
                <a:latin typeface="KFEQSU+Arial-BoldMT"/>
                <a:cs typeface="KFEQSU+Arial-BoldMT"/>
              </a:rPr>
              <a:t>Producció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i</a:t>
            </a:r>
            <a:r>
              <a:rPr sz="2050" b="1" spc="10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6" dirty="0">
                <a:solidFill>
                  <a:srgbClr val="000000"/>
                </a:solidFill>
                <a:latin typeface="KFEQSU+Arial-BoldMT"/>
                <a:cs typeface="KFEQSU+Arial-BoldMT"/>
              </a:rPr>
              <a:t>Medi</a:t>
            </a:r>
            <a:r>
              <a:rPr sz="2050" b="1" dirty="0">
                <a:solidFill>
                  <a:srgbClr val="000000"/>
                </a:solidFill>
                <a:latin typeface="KFEQSU+Arial-BoldMT"/>
                <a:cs typeface="KFEQSU+Arial-BoldMT"/>
              </a:rPr>
              <a:t> </a:t>
            </a:r>
            <a:r>
              <a:rPr sz="2050" b="1" spc="14" dirty="0">
                <a:solidFill>
                  <a:srgbClr val="000000"/>
                </a:solidFill>
                <a:latin typeface="KFEQSU+Arial-BoldMT"/>
                <a:cs typeface="KFEQSU+Arial-BoldMT"/>
              </a:rPr>
              <a:t>Ambient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87090" y="9293569"/>
            <a:ext cx="4223795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spc="60" dirty="0">
                <a:solidFill>
                  <a:srgbClr val="000000"/>
                </a:solidFill>
                <a:latin typeface="GRVBKO+CourierNewPSMT"/>
                <a:cs typeface="GRVBKO+CourierNewPSMT"/>
              </a:rPr>
              <a:t>rpunzano@rubricatus.org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72" y="1444497"/>
            <a:ext cx="5404073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QUI SOM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5920" y="1388931"/>
            <a:ext cx="3162012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QUÈ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1374" y="2731914"/>
            <a:ext cx="7062645" cy="351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3"/>
              </a:lnSpc>
              <a:spcBef>
                <a:spcPts val="0"/>
              </a:spcBef>
              <a:spcAft>
                <a:spcPts val="0"/>
              </a:spcAft>
            </a:pPr>
            <a:r>
              <a:rPr sz="3800" spc="-11" dirty="0">
                <a:solidFill>
                  <a:srgbClr val="000000"/>
                </a:solidFill>
                <a:latin typeface="IPDMLU+ArialMT"/>
                <a:cs typeface="IPDMLU+ArialMT"/>
              </a:rPr>
              <a:t>Som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 una entitat social sense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ànim</a:t>
            </a:r>
            <a:r>
              <a:rPr sz="3800" spc="-13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de lucre</a:t>
            </a:r>
            <a:r>
              <a:rPr sz="3800" spc="-1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que té com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a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missió la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integració social i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laboral de les persones </a:t>
            </a:r>
            <a:r>
              <a:rPr sz="3800" spc="-11" dirty="0">
                <a:solidFill>
                  <a:srgbClr val="000000"/>
                </a:solidFill>
                <a:latin typeface="IPDMLU+ArialMT"/>
                <a:cs typeface="IPDMLU+ArialMT"/>
              </a:rPr>
              <a:t>amb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discapacitat intel·lectual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7987" y="2731914"/>
            <a:ext cx="7248140" cy="351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marR="0">
              <a:lnSpc>
                <a:spcPts val="3943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Apliquem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l’economia circular</a:t>
            </a:r>
          </a:p>
          <a:p>
            <a:pPr marL="1493836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als nostres serveis per</a:t>
            </a:r>
          </a:p>
          <a:p>
            <a:pPr marL="639762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contribuïr al </a:t>
            </a:r>
            <a:r>
              <a:rPr sz="3800" spc="-10" dirty="0">
                <a:solidFill>
                  <a:srgbClr val="000000"/>
                </a:solidFill>
                <a:latin typeface="IPDMLU+ArialMT"/>
                <a:cs typeface="IPDMLU+ArialMT"/>
              </a:rPr>
              <a:t>medi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 ambient,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reduint residus en el </a:t>
            </a:r>
            <a:r>
              <a:rPr sz="3800" spc="-10" dirty="0">
                <a:solidFill>
                  <a:srgbClr val="000000"/>
                </a:solidFill>
                <a:latin typeface="IPDMLU+ArialMT"/>
                <a:cs typeface="IPDMLU+ArialMT"/>
              </a:rPr>
              <a:t>camp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 de</a:t>
            </a:r>
          </a:p>
          <a:p>
            <a:pPr marL="1547811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la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restauració i</a:t>
            </a:r>
            <a:r>
              <a:rPr sz="3800" spc="-11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el tèxtil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04378" y="1388931"/>
            <a:ext cx="5974996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APORTEM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8104" y="3815412"/>
            <a:ext cx="7453042" cy="53989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61156" marR="0" algn="ctr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Alhora,</a:t>
            </a:r>
            <a:r>
              <a:rPr lang="ca-ES" sz="7300" spc="-10" dirty="0">
                <a:solidFill>
                  <a:srgbClr val="398661"/>
                </a:solidFill>
                <a:latin typeface="IPDMLU+ArialMT"/>
                <a:cs typeface="IPDMLU+ArialMT"/>
              </a:rPr>
              <a:t> g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enerem</a:t>
            </a:r>
          </a:p>
          <a:p>
            <a:pPr marL="0" marR="0" algn="ctr">
              <a:lnSpc>
                <a:spcPts val="6860"/>
              </a:lnSpc>
              <a:spcBef>
                <a:spcPts val="0"/>
              </a:spcBef>
              <a:spcAft>
                <a:spcPts val="0"/>
              </a:spcAft>
            </a:pPr>
            <a:r>
              <a:rPr lang="ca-ES" sz="7300" dirty="0">
                <a:solidFill>
                  <a:srgbClr val="398661"/>
                </a:solidFill>
                <a:latin typeface="IPDMLU+ArialMT"/>
                <a:cs typeface="IPDMLU+ArialMT"/>
              </a:rPr>
              <a:t>n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oves</a:t>
            </a:r>
            <a:r>
              <a:rPr lang="ca-ES" sz="7300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oportunitats</a:t>
            </a:r>
          </a:p>
          <a:p>
            <a:pPr marL="77787" marR="0" algn="ctr">
              <a:lnSpc>
                <a:spcPts val="6860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d’empoderament</a:t>
            </a:r>
            <a:r>
              <a:rPr sz="7300" spc="-11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i</a:t>
            </a:r>
            <a:r>
              <a:rPr lang="ca-ES" sz="7300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conscienciació</a:t>
            </a:r>
            <a:r>
              <a:rPr lang="ca-ES" sz="7300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social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2257" y="5328647"/>
            <a:ext cx="3590847" cy="15898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773430" lvl="1">
              <a:lnSpc>
                <a:spcPts val="4131"/>
              </a:lnSpc>
            </a:pPr>
            <a:r>
              <a:rPr lang="ca-ES" sz="4000" spc="127" dirty="0">
                <a:solidFill>
                  <a:srgbClr val="FFFFFF"/>
                </a:solidFill>
                <a:latin typeface="Garamond"/>
              </a:rPr>
              <a:t>  </a:t>
            </a:r>
            <a:r>
              <a:rPr sz="4000" spc="127" dirty="0">
                <a:solidFill>
                  <a:srgbClr val="FFFFFF"/>
                </a:solidFill>
                <a:latin typeface="Garamond"/>
              </a:rPr>
              <a:t>Treballem</a:t>
            </a:r>
            <a:endParaRPr lang="ca-ES" sz="4000" spc="127" dirty="0">
              <a:solidFill>
                <a:srgbClr val="FFFFFF"/>
              </a:solidFill>
              <a:latin typeface="Garamond"/>
            </a:endParaRPr>
          </a:p>
          <a:p>
            <a:pPr marL="773430" lvl="1">
              <a:lnSpc>
                <a:spcPts val="4131"/>
              </a:lnSpc>
            </a:pPr>
            <a:r>
              <a:rPr lang="ca-ES" sz="4000" spc="127" dirty="0">
                <a:solidFill>
                  <a:srgbClr val="FFFFFF"/>
                </a:solidFill>
                <a:latin typeface="Garamond"/>
              </a:rPr>
              <a:t>   </a:t>
            </a:r>
            <a:r>
              <a:rPr sz="4000" spc="127">
                <a:solidFill>
                  <a:srgbClr val="FFFFFF"/>
                </a:solidFill>
                <a:latin typeface="Garamond"/>
              </a:rPr>
              <a:t>per a la</a:t>
            </a:r>
          </a:p>
          <a:p>
            <a:pPr marL="773430" lvl="1">
              <a:lnSpc>
                <a:spcPts val="4131"/>
              </a:lnSpc>
            </a:pPr>
            <a:r>
              <a:rPr lang="es-ES" sz="4000" spc="127" dirty="0">
                <a:solidFill>
                  <a:srgbClr val="FFFFFF"/>
                </a:solidFill>
                <a:latin typeface="Garamond"/>
              </a:rPr>
              <a:t>s</a:t>
            </a:r>
            <a:r>
              <a:rPr sz="4000" spc="127" err="1">
                <a:solidFill>
                  <a:srgbClr val="FFFFFF"/>
                </a:solidFill>
                <a:latin typeface="Garamond"/>
              </a:rPr>
              <a:t>ostenibili</a:t>
            </a:r>
            <a:r>
              <a:rPr lang="ca-ES" sz="4000" spc="127" dirty="0">
                <a:solidFill>
                  <a:srgbClr val="FFFFFF"/>
                </a:solidFill>
                <a:latin typeface="Garamond"/>
              </a:rPr>
              <a:t>t</a:t>
            </a:r>
            <a:r>
              <a:rPr sz="4000" spc="127" dirty="0">
                <a:solidFill>
                  <a:srgbClr val="FFFFFF"/>
                </a:solidFill>
                <a:latin typeface="Garamond"/>
              </a:rPr>
              <a:t>a</a:t>
            </a:r>
            <a:r>
              <a:rPr lang="ca-ES" sz="4000" spc="127" dirty="0">
                <a:solidFill>
                  <a:srgbClr val="FFFFFF"/>
                </a:solidFill>
                <a:latin typeface="Garamond"/>
              </a:rPr>
              <a:t>t</a:t>
            </a:r>
            <a:endParaRPr sz="4000" spc="127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4350" y="7410895"/>
            <a:ext cx="3274490" cy="17982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773430" lvl="1">
              <a:lnSpc>
                <a:spcPts val="4131"/>
              </a:lnSpc>
            </a:pPr>
            <a:r>
              <a:rPr lang="ca-ES" sz="4000" spc="127" dirty="0">
                <a:solidFill>
                  <a:srgbClr val="FFFFFF"/>
                </a:solidFill>
                <a:latin typeface="Garamond"/>
                <a:cs typeface="GRVBKO+CourierNewPSMT"/>
              </a:rPr>
              <a:t>A nivell</a:t>
            </a:r>
          </a:p>
          <a:p>
            <a:pPr lvl="1">
              <a:lnSpc>
                <a:spcPts val="4131"/>
              </a:lnSpc>
              <a:spcBef>
                <a:spcPts val="663"/>
              </a:spcBef>
            </a:pPr>
            <a:r>
              <a:rPr lang="ca-ES" sz="4000" spc="127" dirty="0">
                <a:solidFill>
                  <a:srgbClr val="FFFFFF"/>
                </a:solidFill>
                <a:latin typeface="Garamond"/>
                <a:cs typeface="GRVBKO+CourierNewPSMT"/>
              </a:rPr>
              <a:t>   </a:t>
            </a:r>
            <a:r>
              <a:rPr sz="4000" spc="127" dirty="0">
                <a:solidFill>
                  <a:srgbClr val="FFFFFF"/>
                </a:solidFill>
                <a:latin typeface="Garamond"/>
                <a:cs typeface="GRVBKO+CourierNewPSMT"/>
              </a:rPr>
              <a:t>intern </a:t>
            </a:r>
            <a:r>
              <a:rPr sz="4000" dirty="0" err="1">
                <a:solidFill>
                  <a:srgbClr val="FFFFFF"/>
                </a:solidFill>
                <a:latin typeface="Garamond"/>
                <a:cs typeface="GRVBKO+CourierNewPSMT"/>
              </a:rPr>
              <a:t>i</a:t>
            </a:r>
            <a:endParaRPr sz="4000" err="1">
              <a:solidFill>
                <a:srgbClr val="FFFFFF"/>
              </a:solidFill>
              <a:latin typeface="Garamond"/>
              <a:cs typeface="GRVBKO+CourierNewPSMT"/>
            </a:endParaRPr>
          </a:p>
          <a:p>
            <a:pPr marL="773430" lvl="1">
              <a:lnSpc>
                <a:spcPts val="4131"/>
              </a:lnSpc>
              <a:spcBef>
                <a:spcPts val="663"/>
              </a:spcBef>
            </a:pPr>
            <a:r>
              <a:rPr lang="ca-ES" sz="4000" spc="127" dirty="0">
                <a:solidFill>
                  <a:srgbClr val="FFFFFF"/>
                </a:solidFill>
                <a:latin typeface="Garamond"/>
                <a:cs typeface="GRVBKO+CourierNewPSMT"/>
              </a:rPr>
              <a:t> </a:t>
            </a:r>
            <a:r>
              <a:rPr sz="4000" spc="127" dirty="0">
                <a:solidFill>
                  <a:srgbClr val="FFFFFF"/>
                </a:solidFill>
                <a:latin typeface="Garamond"/>
                <a:cs typeface="GRVBKO+CourierNewPSMT"/>
              </a:rPr>
              <a:t>extern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3702" y="1269858"/>
            <a:ext cx="6796711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REPTE 2025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8599" y="2589225"/>
            <a:ext cx="12023323" cy="3227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423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FFFFFF"/>
                </a:solidFill>
                <a:latin typeface="IPDMLU+ArialMT"/>
                <a:cs typeface="IPDMLU+ArialMT"/>
              </a:rPr>
              <a:t>Reduir el</a:t>
            </a:r>
          </a:p>
          <a:p>
            <a:pPr marL="0" marR="0">
              <a:lnSpc>
                <a:spcPts val="6860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FFFFFF"/>
                </a:solidFill>
                <a:latin typeface="IPDMLU+ArialMT"/>
                <a:cs typeface="IPDMLU+ArialMT"/>
              </a:rPr>
              <a:t>malbaratament</a:t>
            </a:r>
            <a:r>
              <a:rPr sz="7300" spc="-11" dirty="0">
                <a:solidFill>
                  <a:srgbClr val="FFFFFF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FFFFFF"/>
                </a:solidFill>
                <a:latin typeface="IPDMLU+ArialMT"/>
                <a:cs typeface="IPDMLU+ArialMT"/>
              </a:rPr>
              <a:t>alimentari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4656" y="5614504"/>
            <a:ext cx="4649946" cy="4339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8"/>
              </a:lnSpc>
              <a:spcBef>
                <a:spcPts val="0"/>
              </a:spcBef>
              <a:spcAft>
                <a:spcPts val="0"/>
              </a:spcAft>
            </a:pPr>
            <a:r>
              <a:rPr sz="4100" spc="15" dirty="0">
                <a:solidFill>
                  <a:srgbClr val="000000"/>
                </a:solidFill>
                <a:latin typeface="IPDMLU+ArialMT"/>
                <a:cs typeface="IPDMLU+ArialMT"/>
              </a:rPr>
              <a:t>ACTUALMENT</a:t>
            </a:r>
          </a:p>
          <a:p>
            <a:pPr marL="0" marR="0">
              <a:lnSpc>
                <a:spcPts val="4298"/>
              </a:lnSpc>
              <a:spcBef>
                <a:spcPts val="446"/>
              </a:spcBef>
              <a:spcAft>
                <a:spcPts val="0"/>
              </a:spcAft>
            </a:pPr>
            <a:r>
              <a:rPr sz="4100" spc="13" dirty="0">
                <a:solidFill>
                  <a:srgbClr val="000000"/>
                </a:solidFill>
                <a:latin typeface="IPDMLU+ArialMT"/>
                <a:cs typeface="IPDMLU+ArialMT"/>
              </a:rPr>
              <a:t>ES</a:t>
            </a:r>
            <a:r>
              <a:rPr sz="41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4100" spc="14" dirty="0">
                <a:solidFill>
                  <a:srgbClr val="000000"/>
                </a:solidFill>
                <a:latin typeface="IPDMLU+ArialMT"/>
                <a:cs typeface="IPDMLU+ArialMT"/>
              </a:rPr>
              <a:t>LLENCEN</a:t>
            </a:r>
            <a:r>
              <a:rPr sz="4100" dirty="0">
                <a:solidFill>
                  <a:srgbClr val="000000"/>
                </a:solidFill>
                <a:latin typeface="IPDMLU+ArialMT"/>
                <a:cs typeface="IPDMLU+ArialMT"/>
              </a:rPr>
              <a:t> A</a:t>
            </a:r>
          </a:p>
          <a:p>
            <a:pPr marL="0" marR="0">
              <a:lnSpc>
                <a:spcPts val="4298"/>
              </a:lnSpc>
              <a:spcBef>
                <a:spcPts val="496"/>
              </a:spcBef>
              <a:spcAft>
                <a:spcPts val="0"/>
              </a:spcAft>
            </a:pPr>
            <a:r>
              <a:rPr sz="4100" spc="14" dirty="0">
                <a:solidFill>
                  <a:srgbClr val="000000"/>
                </a:solidFill>
                <a:latin typeface="IPDMLU+ArialMT"/>
                <a:cs typeface="IPDMLU+ArialMT"/>
              </a:rPr>
              <a:t>CATALUNYA</a:t>
            </a:r>
            <a:r>
              <a:rPr sz="41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4100" spc="13" dirty="0">
                <a:solidFill>
                  <a:srgbClr val="000000"/>
                </a:solidFill>
                <a:latin typeface="IPDMLU+ArialMT"/>
                <a:cs typeface="IPDMLU+ArialMT"/>
              </a:rPr>
              <a:t>35</a:t>
            </a:r>
          </a:p>
          <a:p>
            <a:pPr marL="0" marR="0">
              <a:lnSpc>
                <a:spcPts val="4298"/>
              </a:lnSpc>
              <a:spcBef>
                <a:spcPts val="446"/>
              </a:spcBef>
              <a:spcAft>
                <a:spcPts val="0"/>
              </a:spcAft>
            </a:pPr>
            <a:r>
              <a:rPr sz="4100" spc="13" dirty="0">
                <a:solidFill>
                  <a:srgbClr val="000000"/>
                </a:solidFill>
                <a:latin typeface="IPDMLU+ArialMT"/>
                <a:cs typeface="IPDMLU+ArialMT"/>
              </a:rPr>
              <a:t>KG</a:t>
            </a:r>
            <a:r>
              <a:rPr sz="41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4100" spc="13" dirty="0">
                <a:solidFill>
                  <a:srgbClr val="000000"/>
                </a:solidFill>
                <a:latin typeface="IPDMLU+ArialMT"/>
                <a:cs typeface="IPDMLU+ArialMT"/>
              </a:rPr>
              <a:t>PER</a:t>
            </a:r>
          </a:p>
          <a:p>
            <a:pPr marL="0" marR="0">
              <a:lnSpc>
                <a:spcPts val="4298"/>
              </a:lnSpc>
              <a:spcBef>
                <a:spcPts val="496"/>
              </a:spcBef>
              <a:spcAft>
                <a:spcPts val="0"/>
              </a:spcAft>
            </a:pPr>
            <a:r>
              <a:rPr sz="4100" spc="15" dirty="0">
                <a:solidFill>
                  <a:srgbClr val="000000"/>
                </a:solidFill>
                <a:latin typeface="IPDMLU+ArialMT"/>
                <a:cs typeface="IPDMLU+ArialMT"/>
              </a:rPr>
              <a:t>PERSONA</a:t>
            </a:r>
            <a:r>
              <a:rPr sz="4100" dirty="0">
                <a:solidFill>
                  <a:srgbClr val="000000"/>
                </a:solidFill>
                <a:latin typeface="IPDMLU+ArialMT"/>
                <a:cs typeface="IPDMLU+ArialMT"/>
              </a:rPr>
              <a:t> A</a:t>
            </a:r>
          </a:p>
          <a:p>
            <a:pPr marL="0" marR="0">
              <a:lnSpc>
                <a:spcPts val="4298"/>
              </a:lnSpc>
              <a:spcBef>
                <a:spcPts val="446"/>
              </a:spcBef>
              <a:spcAft>
                <a:spcPts val="0"/>
              </a:spcAft>
            </a:pPr>
            <a:r>
              <a:rPr sz="4100" spc="12" dirty="0">
                <a:solidFill>
                  <a:srgbClr val="000000"/>
                </a:solidFill>
                <a:latin typeface="IPDMLU+ArialMT"/>
                <a:cs typeface="IPDMLU+ArialMT"/>
              </a:rPr>
              <a:t>L’ANY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94590" y="6317189"/>
            <a:ext cx="4464301" cy="2934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7979" marR="0">
              <a:lnSpc>
                <a:spcPts val="4298"/>
              </a:lnSpc>
              <a:spcBef>
                <a:spcPts val="0"/>
              </a:spcBef>
              <a:spcAft>
                <a:spcPts val="0"/>
              </a:spcAft>
            </a:pPr>
            <a:r>
              <a:rPr sz="4100" spc="12" dirty="0">
                <a:solidFill>
                  <a:srgbClr val="FFFFFF"/>
                </a:solidFill>
                <a:latin typeface="IPDMLU+ArialMT"/>
                <a:cs typeface="IPDMLU+ArialMT"/>
              </a:rPr>
              <a:t>920.000</a:t>
            </a:r>
          </a:p>
          <a:p>
            <a:pPr marL="790945" marR="0">
              <a:lnSpc>
                <a:spcPts val="4298"/>
              </a:lnSpc>
              <a:spcBef>
                <a:spcPts val="445"/>
              </a:spcBef>
              <a:spcAft>
                <a:spcPts val="0"/>
              </a:spcAft>
            </a:pPr>
            <a:r>
              <a:rPr sz="4100" spc="14" dirty="0">
                <a:solidFill>
                  <a:srgbClr val="FFFFFF"/>
                </a:solidFill>
                <a:latin typeface="IPDMLU+ArialMT"/>
                <a:cs typeface="IPDMLU+ArialMT"/>
              </a:rPr>
              <a:t>TONES</a:t>
            </a:r>
          </a:p>
          <a:p>
            <a:pPr marL="0" marR="0">
              <a:lnSpc>
                <a:spcPts val="3777"/>
              </a:lnSpc>
              <a:spcBef>
                <a:spcPts val="682"/>
              </a:spcBef>
              <a:spcAft>
                <a:spcPts val="0"/>
              </a:spcAft>
            </a:pPr>
            <a:r>
              <a:rPr sz="3600" spc="15" dirty="0">
                <a:solidFill>
                  <a:srgbClr val="000000"/>
                </a:solidFill>
                <a:latin typeface="IPDMLU+ArialMT"/>
                <a:cs typeface="IPDMLU+ArialMT"/>
              </a:rPr>
              <a:t>SÓN</a:t>
            </a:r>
            <a:r>
              <a:rPr sz="36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600" spc="17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  <a:r>
              <a:rPr sz="36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600" spc="14" dirty="0">
                <a:solidFill>
                  <a:srgbClr val="000000"/>
                </a:solidFill>
                <a:latin typeface="IPDMLU+ArialMT"/>
                <a:cs typeface="IPDMLU+ArialMT"/>
              </a:rPr>
              <a:t>RESTES</a:t>
            </a:r>
          </a:p>
          <a:p>
            <a:pPr marL="0" marR="0">
              <a:lnSpc>
                <a:spcPts val="3777"/>
              </a:lnSpc>
              <a:spcBef>
                <a:spcPts val="52"/>
              </a:spcBef>
              <a:spcAft>
                <a:spcPts val="0"/>
              </a:spcAft>
            </a:pPr>
            <a:r>
              <a:rPr sz="3600" spc="13" dirty="0">
                <a:solidFill>
                  <a:srgbClr val="000000"/>
                </a:solidFill>
                <a:latin typeface="IPDMLU+ArialMT"/>
                <a:cs typeface="IPDMLU+ArialMT"/>
              </a:rPr>
              <a:t>ALIMENTÀRIES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3702" y="1269858"/>
            <a:ext cx="6796711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REPTE 2025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67460" y="7629443"/>
            <a:ext cx="6601528" cy="236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3"/>
              </a:lnSpc>
              <a:spcBef>
                <a:spcPts val="0"/>
              </a:spcBef>
              <a:spcAft>
                <a:spcPts val="0"/>
              </a:spcAft>
            </a:pPr>
            <a:r>
              <a:rPr sz="3800" spc="-14" dirty="0">
                <a:solidFill>
                  <a:srgbClr val="000000"/>
                </a:solidFill>
                <a:latin typeface="IPDMLU+ArialMT"/>
                <a:cs typeface="IPDMLU+ArialMT"/>
              </a:rPr>
              <a:t>El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 67%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de les </a:t>
            </a:r>
            <a:r>
              <a:rPr sz="3800" spc="-11" dirty="0">
                <a:solidFill>
                  <a:srgbClr val="000000"/>
                </a:solidFill>
                <a:latin typeface="IPDMLU+ArialMT"/>
                <a:cs typeface="IPDMLU+ArialMT"/>
              </a:rPr>
              <a:t>FRUITES</a:t>
            </a:r>
            <a:r>
              <a:rPr sz="3800" spc="-1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i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VERDURES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 són llençades</a:t>
            </a:r>
          </a:p>
          <a:p>
            <a:pPr marL="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al contenidor de la</a:t>
            </a:r>
            <a:r>
              <a:rPr sz="38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resta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6941" y="6231337"/>
            <a:ext cx="15449792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AIXÒ GENERA 502.700 TONES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21901" y="7258718"/>
            <a:ext cx="954895" cy="1181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29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42323"/>
                </a:solidFill>
                <a:latin typeface="IPDMLU+ArialMT"/>
                <a:cs typeface="IPDMLU+ArialMT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3171" y="7658817"/>
            <a:ext cx="12131884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DE</a:t>
            </a:r>
            <a:r>
              <a:rPr sz="7300" spc="-12" dirty="0">
                <a:solidFill>
                  <a:srgbClr val="242323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CO</a:t>
            </a:r>
            <a:r>
              <a:rPr sz="7300" spc="-11" dirty="0">
                <a:solidFill>
                  <a:srgbClr val="242323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A</a:t>
            </a:r>
            <a:r>
              <a:rPr sz="7300" spc="-13" dirty="0">
                <a:solidFill>
                  <a:srgbClr val="242323"/>
                </a:solidFill>
                <a:latin typeface="IPDMLU+ArialMT"/>
                <a:cs typeface="IPDMLU+ArialMT"/>
              </a:rPr>
              <a:t> </a:t>
            </a:r>
            <a:r>
              <a:rPr sz="7300" dirty="0">
                <a:solidFill>
                  <a:srgbClr val="242323"/>
                </a:solidFill>
                <a:latin typeface="IPDMLU+ArialMT"/>
                <a:cs typeface="IPDMLU+ArialMT"/>
              </a:rPr>
              <a:t>L’ATMOSFERA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460" y="1137003"/>
            <a:ext cx="15823248" cy="198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0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Davant d’aquesta problemàtica i</a:t>
            </a:r>
            <a:r>
              <a:rPr sz="4200" spc="-12" dirty="0">
                <a:solidFill>
                  <a:srgbClr val="009136"/>
                </a:solidFill>
                <a:latin typeface="IPDMLU+ArialMT"/>
                <a:cs typeface="IPDMLU+ArialMT"/>
              </a:rPr>
              <a:t> </a:t>
            </a: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necessitat de l’entorn</a:t>
            </a:r>
            <a:r>
              <a:rPr sz="4200" spc="-10" dirty="0">
                <a:solidFill>
                  <a:srgbClr val="009136"/>
                </a:solidFill>
                <a:latin typeface="IPDMLU+ArialMT"/>
                <a:cs typeface="IPDMLU+ArialMT"/>
              </a:rPr>
              <a:t> </a:t>
            </a: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ens</a:t>
            </a:r>
          </a:p>
          <a:p>
            <a:pPr marL="1812925" marR="0">
              <a:lnSpc>
                <a:spcPts val="4360"/>
              </a:lnSpc>
              <a:spcBef>
                <a:spcPts val="569"/>
              </a:spcBef>
              <a:spcAft>
                <a:spcPts val="0"/>
              </a:spcAft>
            </a:pP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plantegem...</a:t>
            </a:r>
            <a:r>
              <a:rPr sz="4200" spc="1152" dirty="0">
                <a:solidFill>
                  <a:srgbClr val="009136"/>
                </a:solidFill>
                <a:latin typeface="IPDMLU+ArialMT"/>
                <a:cs typeface="IPDMLU+ArialMT"/>
              </a:rPr>
              <a:t> </a:t>
            </a: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què podem</a:t>
            </a:r>
            <a:r>
              <a:rPr sz="4200" spc="-11" dirty="0">
                <a:solidFill>
                  <a:srgbClr val="009136"/>
                </a:solidFill>
                <a:latin typeface="IPDMLU+ArialMT"/>
                <a:cs typeface="IPDMLU+ArialMT"/>
              </a:rPr>
              <a:t> </a:t>
            </a:r>
            <a:r>
              <a:rPr sz="4200" dirty="0">
                <a:solidFill>
                  <a:srgbClr val="009136"/>
                </a:solidFill>
                <a:latin typeface="IPDMLU+ArialMT"/>
                <a:cs typeface="IPDMLU+ArialMT"/>
              </a:rPr>
              <a:t>fer nosaltres????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54763" y="2870292"/>
            <a:ext cx="4066777" cy="101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3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Realitzar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un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0" dirty="0">
                <a:solidFill>
                  <a:srgbClr val="000000"/>
                </a:solidFill>
                <a:latin typeface="IPDMLU+ArialMT"/>
                <a:cs typeface="IPDMLU+ArialMT"/>
              </a:rPr>
              <a:t>procés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57800" y="3023441"/>
            <a:ext cx="6542211" cy="23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sz="7300" dirty="0">
                <a:solidFill>
                  <a:srgbClr val="398661"/>
                </a:solidFill>
                <a:latin typeface="IPDMLU+ArialMT"/>
                <a:cs typeface="IPDMLU+ArialMT"/>
              </a:rPr>
              <a:t>PROPOSTA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54763" y="3349082"/>
            <a:ext cx="4549928" cy="197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3"/>
              </a:lnSpc>
              <a:spcBef>
                <a:spcPts val="0"/>
              </a:spcBef>
              <a:spcAft>
                <a:spcPts val="0"/>
              </a:spcAft>
            </a:pP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  <a:r>
              <a:rPr sz="3150" spc="747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registre</a:t>
            </a:r>
            <a:r>
              <a:rPr sz="3150" spc="735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  <a:r>
              <a:rPr sz="3150" spc="747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dades</a:t>
            </a:r>
          </a:p>
          <a:p>
            <a:pPr marL="0" marR="0">
              <a:lnSpc>
                <a:spcPts val="3303"/>
              </a:lnSpc>
              <a:spcBef>
                <a:spcPts val="466"/>
              </a:spcBef>
              <a:spcAft>
                <a:spcPts val="0"/>
              </a:spcAft>
            </a:pP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producte recollit</a:t>
            </a:r>
          </a:p>
          <a:p>
            <a:pPr marL="111517" marR="0">
              <a:lnSpc>
                <a:spcPts val="3303"/>
              </a:lnSpc>
              <a:spcBef>
                <a:spcPts val="445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i aprofitat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9392" y="3408319"/>
            <a:ext cx="5530441" cy="2364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3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Identificar el canal que</a:t>
            </a:r>
          </a:p>
          <a:p>
            <a:pPr marL="1225550" marR="0">
              <a:lnSpc>
                <a:spcPts val="3943"/>
              </a:lnSpc>
              <a:spcBef>
                <a:spcPts val="556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genera excedent</a:t>
            </a:r>
          </a:p>
          <a:p>
            <a:pPr marL="2719189" marR="0">
              <a:lnSpc>
                <a:spcPts val="3943"/>
              </a:lnSpc>
              <a:spcBef>
                <a:spcPts val="58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PDMLU+ArialMT"/>
                <a:cs typeface="IPDMLU+ArialMT"/>
              </a:rPr>
              <a:t>alimentari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70400" y="5914019"/>
            <a:ext cx="3216172" cy="101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3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Transformar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70400" y="6392810"/>
            <a:ext cx="4425086" cy="2455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3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producte incorporant-</a:t>
            </a:r>
          </a:p>
          <a:p>
            <a:pPr marL="0" marR="0">
              <a:lnSpc>
                <a:spcPts val="3303"/>
              </a:lnSpc>
              <a:spcBef>
                <a:spcPts val="466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lo</a:t>
            </a:r>
            <a:r>
              <a:rPr sz="3150" spc="1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al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0" dirty="0">
                <a:solidFill>
                  <a:srgbClr val="000000"/>
                </a:solidFill>
                <a:latin typeface="IPDMLU+ArialMT"/>
                <a:cs typeface="IPDMLU+ArialMT"/>
              </a:rPr>
              <a:t>consum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diari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</a:p>
          <a:p>
            <a:pPr marL="0" marR="0">
              <a:lnSpc>
                <a:spcPts val="3303"/>
              </a:lnSpc>
              <a:spcBef>
                <a:spcPts val="416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l’oferta gastronòmica</a:t>
            </a:r>
          </a:p>
          <a:p>
            <a:pPr marL="0" marR="0">
              <a:lnSpc>
                <a:spcPts val="3303"/>
              </a:lnSpc>
              <a:spcBef>
                <a:spcPts val="466"/>
              </a:spcBef>
              <a:spcAft>
                <a:spcPts val="0"/>
              </a:spcAft>
            </a:pP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150" spc="11" dirty="0">
                <a:solidFill>
                  <a:srgbClr val="000000"/>
                </a:solidFill>
                <a:latin typeface="IPDMLU+ArialMT"/>
                <a:cs typeface="IPDMLU+ArialMT"/>
              </a:rPr>
              <a:t>La</a:t>
            </a: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 Fundació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4552" y="7130371"/>
            <a:ext cx="4573336" cy="2706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500" spc="-11" dirty="0">
                <a:solidFill>
                  <a:srgbClr val="000000"/>
                </a:solidFill>
                <a:latin typeface="IPDMLU+ArialMT"/>
                <a:cs typeface="IPDMLU+ArialMT"/>
              </a:rPr>
              <a:t>Crear</a:t>
            </a: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spc="-12" dirty="0">
                <a:solidFill>
                  <a:srgbClr val="000000"/>
                </a:solidFill>
                <a:latin typeface="IPDMLU+ArialMT"/>
                <a:cs typeface="IPDMLU+ArialMT"/>
              </a:rPr>
              <a:t>un</a:t>
            </a: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spc="-11" dirty="0">
                <a:solidFill>
                  <a:srgbClr val="000000"/>
                </a:solidFill>
                <a:latin typeface="IPDMLU+ArialMT"/>
                <a:cs typeface="IPDMLU+ArialMT"/>
              </a:rPr>
              <a:t>canal</a:t>
            </a: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spc="-12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</a:p>
          <a:p>
            <a:pPr marL="0" marR="0">
              <a:lnSpc>
                <a:spcPts val="3626"/>
              </a:lnSpc>
              <a:spcBef>
                <a:spcPts val="568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recollida</a:t>
            </a:r>
            <a:r>
              <a:rPr sz="3500" spc="-12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spc="-11" dirty="0">
                <a:solidFill>
                  <a:srgbClr val="000000"/>
                </a:solidFill>
                <a:latin typeface="IPDMLU+ArialMT"/>
                <a:cs typeface="IPDMLU+ArialMT"/>
              </a:rPr>
              <a:t>d’excedent</a:t>
            </a:r>
          </a:p>
          <a:p>
            <a:pPr marL="26987" marR="0">
              <a:lnSpc>
                <a:spcPts val="3626"/>
              </a:lnSpc>
              <a:spcBef>
                <a:spcPts val="518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a</a:t>
            </a:r>
            <a:r>
              <a:rPr sz="3500" spc="-2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diferents </a:t>
            </a:r>
            <a:r>
              <a:rPr sz="3500" spc="-11" dirty="0">
                <a:solidFill>
                  <a:srgbClr val="000000"/>
                </a:solidFill>
                <a:latin typeface="IPDMLU+ArialMT"/>
                <a:cs typeface="IPDMLU+ArialMT"/>
              </a:rPr>
              <a:t>punts</a:t>
            </a: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 </a:t>
            </a:r>
            <a:r>
              <a:rPr sz="3500" spc="-12" dirty="0">
                <a:solidFill>
                  <a:srgbClr val="000000"/>
                </a:solidFill>
                <a:latin typeface="IPDMLU+ArialMT"/>
                <a:cs typeface="IPDMLU+ArialMT"/>
              </a:rPr>
              <a:t>de</a:t>
            </a:r>
          </a:p>
          <a:p>
            <a:pPr marL="1917699" marR="0">
              <a:lnSpc>
                <a:spcPts val="3626"/>
              </a:lnSpc>
              <a:spcBef>
                <a:spcPts val="568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IPDMLU+ArialMT"/>
                <a:cs typeface="IPDMLU+ArialMT"/>
              </a:rPr>
              <a:t>distribució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70400" y="8307969"/>
            <a:ext cx="2524368" cy="101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3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0000"/>
                </a:solidFill>
                <a:latin typeface="IPDMLU+ArialMT"/>
                <a:cs typeface="IPDMLU+ArialMT"/>
              </a:rPr>
              <a:t>Rubricatus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539" y="1102512"/>
            <a:ext cx="14221482" cy="306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1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CIRCUIT</a:t>
            </a:r>
            <a:r>
              <a:rPr sz="6600" spc="-10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DE</a:t>
            </a:r>
            <a:r>
              <a:rPr sz="6600" spc="-12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TRANSFORMACIÓ</a:t>
            </a:r>
          </a:p>
          <a:p>
            <a:pPr marL="3022917" marR="0">
              <a:lnSpc>
                <a:spcPts val="6871"/>
              </a:lnSpc>
              <a:spcBef>
                <a:spcPts val="421"/>
              </a:spcBef>
              <a:spcAft>
                <a:spcPts val="0"/>
              </a:spcAft>
            </a:pP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DE</a:t>
            </a:r>
            <a:r>
              <a:rPr sz="6600" spc="-12" dirty="0">
                <a:solidFill>
                  <a:srgbClr val="398661"/>
                </a:solidFill>
                <a:latin typeface="IPDMLU+ArialMT"/>
                <a:cs typeface="IPDMLU+ArialMT"/>
              </a:rPr>
              <a:t> </a:t>
            </a: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L’EXCEDENT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78936" y="1010702"/>
            <a:ext cx="7209178" cy="2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1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398661"/>
                </a:solidFill>
                <a:latin typeface="IPDMLU+ArialMT"/>
                <a:cs typeface="IPDMLU+ArialMT"/>
              </a:rPr>
              <a:t>ACTORS CLAU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Personalitzat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Theme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Marta Pérez Salvadó</cp:lastModifiedBy>
  <cp:revision>25</cp:revision>
  <dcterms:modified xsi:type="dcterms:W3CDTF">2024-10-31T07:50:36Z</dcterms:modified>
</cp:coreProperties>
</file>